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2" roundtripDataSignature="AMtx7mhc3jhXhYqparGd3mSPToPWIJL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a6be204ec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3aa6be204ec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a6be204ec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3aa6be204ec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a6be204ec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3aa6be204e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31c227f1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31c227f1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3a31c227f1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97c3326bf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97c3326bf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97c3326bf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97c3326bf0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97c3326bf0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97c3326bf0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30f369d7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30f369d7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a30f369d7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30f369d75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30f369d75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a30f369d75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a30f369d7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a30f369d7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3a30f369d75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a30f369d75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a30f369d75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3a30f369d75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a30f369d7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a30f369d75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a30f369d75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30f369d7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a30f369d7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aa6be204e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3aa6be204e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7" name="Google Shape;2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
          <p:cNvSpPr/>
          <p:nvPr>
            <p:ph idx="2" type="pic"/>
          </p:nvPr>
        </p:nvSpPr>
        <p:spPr>
          <a:xfrm>
            <a:off x="1792288" y="612775"/>
            <a:ext cx="5486400" cy="4114800"/>
          </a:xfrm>
          <a:prstGeom prst="rect">
            <a:avLst/>
          </a:prstGeom>
          <a:noFill/>
          <a:ln>
            <a:noFill/>
          </a:ln>
        </p:spPr>
      </p:sp>
      <p:sp>
        <p:nvSpPr>
          <p:cNvPr id="68" name="Google Shape;68;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slide" Target="/ppt/slides/slide17.xml"/><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8.xml"/><Relationship Id="rId4" Type="http://schemas.openxmlformats.org/officeDocument/2006/relationships/image" Target="../media/image3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slide" Target="/ppt/slid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ppt/slides/slide8.xml"/><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8.xml"/><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slide" Target="/ppt/slides/slide8.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ppt/slides/slide8.xml"/><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8.xml"/><Relationship Id="rId4" Type="http://schemas.openxmlformats.org/officeDocument/2006/relationships/image" Target="../media/image3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5.png"/><Relationship Id="rId5"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31.jpg"/><Relationship Id="rId9"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8.png"/><Relationship Id="rId7" Type="http://schemas.openxmlformats.org/officeDocument/2006/relationships/image" Target="../media/image12.jp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236310" y="9639953"/>
            <a:ext cx="3446997" cy="647047"/>
          </a:xfrm>
          <a:custGeom>
            <a:rect b="b" l="l" r="r" t="t"/>
            <a:pathLst>
              <a:path extrusionOk="0" h="647047" w="3446997">
                <a:moveTo>
                  <a:pt x="0" y="0"/>
                </a:moveTo>
                <a:lnTo>
                  <a:pt x="3446997" y="0"/>
                </a:lnTo>
                <a:lnTo>
                  <a:pt x="3446997" y="647047"/>
                </a:lnTo>
                <a:lnTo>
                  <a:pt x="0" y="6470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028700" y="1028700"/>
            <a:ext cx="3478209" cy="776800"/>
          </a:xfrm>
          <a:custGeom>
            <a:rect b="b" l="l" r="r" t="t"/>
            <a:pathLst>
              <a:path extrusionOk="0" h="776800" w="3478209">
                <a:moveTo>
                  <a:pt x="0" y="0"/>
                </a:moveTo>
                <a:lnTo>
                  <a:pt x="3478209" y="0"/>
                </a:lnTo>
                <a:lnTo>
                  <a:pt x="3478209" y="776800"/>
                </a:lnTo>
                <a:lnTo>
                  <a:pt x="0" y="776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5400000">
            <a:off x="9030089" y="-9030091"/>
            <a:ext cx="227823" cy="18288002"/>
          </a:xfrm>
          <a:custGeom>
            <a:rect b="b" l="l" r="r" t="t"/>
            <a:pathLst>
              <a:path extrusionOk="0" h="5624919" w="587437">
                <a:moveTo>
                  <a:pt x="0" y="0"/>
                </a:moveTo>
                <a:lnTo>
                  <a:pt x="587437" y="0"/>
                </a:lnTo>
                <a:lnTo>
                  <a:pt x="587437" y="5624919"/>
                </a:lnTo>
                <a:lnTo>
                  <a:pt x="0" y="5624919"/>
                </a:lnTo>
                <a:lnTo>
                  <a:pt x="0" y="0"/>
                </a:lnTo>
                <a:close/>
              </a:path>
            </a:pathLst>
          </a:custGeom>
          <a:blipFill rotWithShape="1">
            <a:blip r:embed="rId5">
              <a:alphaModFix/>
            </a:blip>
            <a:stretch>
              <a:fillRect b="-21584" l="-1943447" r="-23081924" t="-343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4460331" y="2442508"/>
            <a:ext cx="8950800" cy="7911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ES" sz="4000">
                <a:solidFill>
                  <a:schemeClr val="dk1"/>
                </a:solidFill>
                <a:latin typeface="Calibri"/>
                <a:ea typeface="Calibri"/>
                <a:cs typeface="Calibri"/>
                <a:sym typeface="Calibri"/>
              </a:rPr>
              <a:t>Informe Avance/Final</a:t>
            </a:r>
            <a:endParaRPr sz="40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a:t>
            </a:r>
            <a:r>
              <a:rPr b="1" lang="es-ES" sz="4000">
                <a:solidFill>
                  <a:schemeClr val="dk1"/>
                </a:solidFill>
                <a:latin typeface="Calibri"/>
                <a:ea typeface="Calibri"/>
                <a:cs typeface="Calibri"/>
                <a:sym typeface="Calibri"/>
              </a:rPr>
              <a:t>Sistema Integrado de Gestión de Biblioteca</a:t>
            </a:r>
            <a:r>
              <a:rPr b="1" lang="es-ES" sz="40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Docente</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Mallén González González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Equipo alumnos</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Hugo Soto Salgado</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Duoc UC Sede San Bernardo </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Escuela de Informática y Telecomunicaciones</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Carrera: Ingeniería en Informática</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Año: 2025</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ummIT Ciberseguridad 2022 – Duoc UC" id="92" name="Google Shape;92;p1"/>
          <p:cNvPicPr preferRelativeResize="0"/>
          <p:nvPr/>
        </p:nvPicPr>
        <p:blipFill rotWithShape="1">
          <a:blip r:embed="rId6">
            <a:alphaModFix/>
          </a:blip>
          <a:srcRect b="0" l="0" r="0" t="0"/>
          <a:stretch/>
        </p:blipFill>
        <p:spPr>
          <a:xfrm>
            <a:off x="6611665" y="992459"/>
            <a:ext cx="4648200" cy="149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aa6be204ec_0_75"/>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Estado actual del proyecto</a:t>
            </a:r>
            <a:endParaRPr/>
          </a:p>
        </p:txBody>
      </p:sp>
      <p:sp>
        <p:nvSpPr>
          <p:cNvPr id="190" name="Google Shape;190;g3aa6be204ec_0_75"/>
          <p:cNvSpPr txBox="1"/>
          <p:nvPr/>
        </p:nvSpPr>
        <p:spPr>
          <a:xfrm>
            <a:off x="14558275" y="3209400"/>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Modelado E-R</a:t>
            </a:r>
            <a:endParaRPr sz="3200">
              <a:solidFill>
                <a:schemeClr val="dk1"/>
              </a:solidFill>
              <a:latin typeface="Calibri"/>
              <a:ea typeface="Calibri"/>
              <a:cs typeface="Calibri"/>
              <a:sym typeface="Calibri"/>
            </a:endParaRPr>
          </a:p>
        </p:txBody>
      </p:sp>
      <p:pic>
        <p:nvPicPr>
          <p:cNvPr id="191" name="Google Shape;191;g3aa6be204ec_0_75" title="ModeladoBD.png"/>
          <p:cNvPicPr preferRelativeResize="0"/>
          <p:nvPr/>
        </p:nvPicPr>
        <p:blipFill>
          <a:blip r:embed="rId3">
            <a:alphaModFix/>
          </a:blip>
          <a:stretch>
            <a:fillRect/>
          </a:stretch>
        </p:blipFill>
        <p:spPr>
          <a:xfrm>
            <a:off x="2328750" y="1201775"/>
            <a:ext cx="10525550" cy="9085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aa6be204ec_0_46"/>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Estado actual del proyecto</a:t>
            </a:r>
            <a:endParaRPr/>
          </a:p>
        </p:txBody>
      </p:sp>
      <p:sp>
        <p:nvSpPr>
          <p:cNvPr id="197" name="Google Shape;197;g3aa6be204ec_0_46"/>
          <p:cNvSpPr txBox="1"/>
          <p:nvPr/>
        </p:nvSpPr>
        <p:spPr>
          <a:xfrm>
            <a:off x="6165675" y="1592300"/>
            <a:ext cx="107193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Vistas del Prototipo</a:t>
            </a:r>
            <a:endParaRPr sz="3200">
              <a:solidFill>
                <a:schemeClr val="dk1"/>
              </a:solidFill>
              <a:latin typeface="Calibri"/>
              <a:ea typeface="Calibri"/>
              <a:cs typeface="Calibri"/>
              <a:sym typeface="Calibri"/>
            </a:endParaRPr>
          </a:p>
        </p:txBody>
      </p:sp>
      <p:pic>
        <p:nvPicPr>
          <p:cNvPr id="198" name="Google Shape;198;g3aa6be204ec_0_46" title="Grabacin2025-10-23122308-ezgif.com-speed.gif">
            <a:hlinkClick action="ppaction://hlinksldjump" r:id="rId3"/>
          </p:cNvPr>
          <p:cNvPicPr preferRelativeResize="0"/>
          <p:nvPr/>
        </p:nvPicPr>
        <p:blipFill>
          <a:blip r:embed="rId4">
            <a:alphaModFix/>
          </a:blip>
          <a:stretch>
            <a:fillRect/>
          </a:stretch>
        </p:blipFill>
        <p:spPr>
          <a:xfrm>
            <a:off x="1317850" y="2432525"/>
            <a:ext cx="14406900" cy="7239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aa6be204ec_0_87"/>
          <p:cNvSpPr txBox="1"/>
          <p:nvPr/>
        </p:nvSpPr>
        <p:spPr>
          <a:xfrm>
            <a:off x="1220075" y="64334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rPr>
              <a:t>Conclusión</a:t>
            </a:r>
            <a:endParaRPr/>
          </a:p>
        </p:txBody>
      </p:sp>
      <p:sp>
        <p:nvSpPr>
          <p:cNvPr id="204" name="Google Shape;204;g3aa6be204ec_0_87"/>
          <p:cNvSpPr txBox="1"/>
          <p:nvPr/>
        </p:nvSpPr>
        <p:spPr>
          <a:xfrm>
            <a:off x="583050" y="4363813"/>
            <a:ext cx="105891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Robustez Arquitectónica</a:t>
            </a:r>
            <a:r>
              <a:rPr lang="es-ES" sz="3909">
                <a:solidFill>
                  <a:schemeClr val="dk1"/>
                </a:solidFill>
              </a:rPr>
              <a:t>.</a:t>
            </a:r>
            <a:endParaRPr sz="6474">
              <a:solidFill>
                <a:schemeClr val="dk1"/>
              </a:solidFill>
              <a:latin typeface="Calibri"/>
              <a:ea typeface="Calibri"/>
              <a:cs typeface="Calibri"/>
              <a:sym typeface="Calibri"/>
            </a:endParaRPr>
          </a:p>
        </p:txBody>
      </p:sp>
      <p:sp>
        <p:nvSpPr>
          <p:cNvPr id="205" name="Google Shape;205;g3aa6be204ec_0_87"/>
          <p:cNvSpPr txBox="1"/>
          <p:nvPr/>
        </p:nvSpPr>
        <p:spPr>
          <a:xfrm>
            <a:off x="416000" y="6733186"/>
            <a:ext cx="78858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3</a:t>
            </a:r>
            <a:r>
              <a:rPr lang="es-ES" sz="3909">
                <a:solidFill>
                  <a:schemeClr val="dk1"/>
                </a:solidFill>
              </a:rPr>
              <a:t>.</a:t>
            </a:r>
            <a:r>
              <a:rPr lang="es-ES" sz="3909">
                <a:solidFill>
                  <a:schemeClr val="dk1"/>
                </a:solidFill>
              </a:rPr>
              <a:t> </a:t>
            </a:r>
            <a:r>
              <a:rPr b="1" lang="es-ES" sz="3909">
                <a:solidFill>
                  <a:schemeClr val="dk1"/>
                </a:solidFill>
              </a:rPr>
              <a:t>Competencia Demostrada</a:t>
            </a:r>
            <a:endParaRPr sz="3909">
              <a:solidFill>
                <a:schemeClr val="dk1"/>
              </a:solidFill>
              <a:latin typeface="Calibri"/>
              <a:ea typeface="Calibri"/>
              <a:cs typeface="Calibri"/>
              <a:sym typeface="Calibri"/>
            </a:endParaRPr>
          </a:p>
        </p:txBody>
      </p:sp>
      <p:pic>
        <p:nvPicPr>
          <p:cNvPr descr="building brick wall in laptop icon vector outline illustration (proporcionado por Getty Images)" id="206" name="Google Shape;206;g3aa6be204ec_0_87"/>
          <p:cNvPicPr preferRelativeResize="0"/>
          <p:nvPr/>
        </p:nvPicPr>
        <p:blipFill>
          <a:blip r:embed="rId3">
            <a:alphaModFix/>
          </a:blip>
          <a:stretch>
            <a:fillRect/>
          </a:stretch>
        </p:blipFill>
        <p:spPr>
          <a:xfrm>
            <a:off x="8234663" y="643338"/>
            <a:ext cx="4485673" cy="4485673"/>
          </a:xfrm>
          <a:prstGeom prst="rect">
            <a:avLst/>
          </a:prstGeom>
          <a:noFill/>
          <a:ln>
            <a:noFill/>
          </a:ln>
        </p:spPr>
      </p:pic>
      <p:pic>
        <p:nvPicPr>
          <p:cNvPr descr="Couple of Cheerful Business Man and Woman Characters Trowing Huge Pen to Target. Office Routine, Workers Career Boost, Start Up Project. Businesspeople Achieve Goal Cartoon Flat Vector Illustration (proporcionado por Getty Images)" id="207" name="Google Shape;207;g3aa6be204ec_0_87"/>
          <p:cNvPicPr preferRelativeResize="0"/>
          <p:nvPr/>
        </p:nvPicPr>
        <p:blipFill>
          <a:blip r:embed="rId4">
            <a:alphaModFix/>
          </a:blip>
          <a:stretch>
            <a:fillRect/>
          </a:stretch>
        </p:blipFill>
        <p:spPr>
          <a:xfrm>
            <a:off x="9589025" y="5201023"/>
            <a:ext cx="5828326" cy="4041125"/>
          </a:xfrm>
          <a:prstGeom prst="rect">
            <a:avLst/>
          </a:prstGeom>
          <a:noFill/>
          <a:ln>
            <a:noFill/>
          </a:ln>
        </p:spPr>
      </p:pic>
      <p:sp>
        <p:nvSpPr>
          <p:cNvPr id="208" name="Google Shape;208;g3aa6be204ec_0_87"/>
          <p:cNvSpPr txBox="1"/>
          <p:nvPr/>
        </p:nvSpPr>
        <p:spPr>
          <a:xfrm>
            <a:off x="509775" y="1994450"/>
            <a:ext cx="105891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Objetivos Cumplidos</a:t>
            </a:r>
            <a:r>
              <a:rPr lang="es-ES" sz="3909">
                <a:solidFill>
                  <a:schemeClr val="dk1"/>
                </a:solidFill>
              </a:rPr>
              <a:t>.</a:t>
            </a:r>
            <a:endParaRPr sz="6474">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nvSpPr>
        <p:spPr>
          <a:xfrm>
            <a:off x="1220075" y="64334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rPr>
              <a:t>Reflexión</a:t>
            </a:r>
            <a:endParaRPr/>
          </a:p>
        </p:txBody>
      </p:sp>
      <p:sp>
        <p:nvSpPr>
          <p:cNvPr id="214" name="Google Shape;214;p10"/>
          <p:cNvSpPr txBox="1"/>
          <p:nvPr/>
        </p:nvSpPr>
        <p:spPr>
          <a:xfrm>
            <a:off x="416000" y="3234150"/>
            <a:ext cx="53892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Éxito del Método</a:t>
            </a:r>
            <a:endParaRPr sz="6474">
              <a:solidFill>
                <a:schemeClr val="dk1"/>
              </a:solidFill>
              <a:latin typeface="Calibri"/>
              <a:ea typeface="Calibri"/>
              <a:cs typeface="Calibri"/>
              <a:sym typeface="Calibri"/>
            </a:endParaRPr>
          </a:p>
        </p:txBody>
      </p:sp>
      <p:sp>
        <p:nvSpPr>
          <p:cNvPr id="215" name="Google Shape;215;p10"/>
          <p:cNvSpPr txBox="1"/>
          <p:nvPr/>
        </p:nvSpPr>
        <p:spPr>
          <a:xfrm>
            <a:off x="416000" y="6733186"/>
            <a:ext cx="78858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Competencia de Egreso</a:t>
            </a:r>
            <a:endParaRPr sz="3909">
              <a:solidFill>
                <a:schemeClr val="dk1"/>
              </a:solidFill>
              <a:latin typeface="Calibri"/>
              <a:ea typeface="Calibri"/>
              <a:cs typeface="Calibri"/>
              <a:sym typeface="Calibri"/>
            </a:endParaRPr>
          </a:p>
        </p:txBody>
      </p:sp>
      <p:pic>
        <p:nvPicPr>
          <p:cNvPr descr="building brick wall in laptop icon vector outline illustration (proporcionado por Getty Images)" id="216" name="Google Shape;216;p10"/>
          <p:cNvPicPr preferRelativeResize="0"/>
          <p:nvPr/>
        </p:nvPicPr>
        <p:blipFill>
          <a:blip r:embed="rId3">
            <a:alphaModFix/>
          </a:blip>
          <a:stretch>
            <a:fillRect/>
          </a:stretch>
        </p:blipFill>
        <p:spPr>
          <a:xfrm>
            <a:off x="6901163" y="1186163"/>
            <a:ext cx="4485673" cy="4485673"/>
          </a:xfrm>
          <a:prstGeom prst="rect">
            <a:avLst/>
          </a:prstGeom>
          <a:noFill/>
          <a:ln>
            <a:noFill/>
          </a:ln>
        </p:spPr>
      </p:pic>
      <p:pic>
        <p:nvPicPr>
          <p:cNvPr descr="Couple of Cheerful Business Man and Woman Characters Trowing Huge Pen to Target. Office Routine, Workers Career Boost, Start Up Project. Businesspeople Achieve Goal Cartoon Flat Vector Illustration (proporcionado por Getty Images)" id="217" name="Google Shape;217;p10"/>
          <p:cNvPicPr preferRelativeResize="0"/>
          <p:nvPr/>
        </p:nvPicPr>
        <p:blipFill>
          <a:blip r:embed="rId4">
            <a:alphaModFix/>
          </a:blip>
          <a:stretch>
            <a:fillRect/>
          </a:stretch>
        </p:blipFill>
        <p:spPr>
          <a:xfrm>
            <a:off x="9589025" y="5201023"/>
            <a:ext cx="5828326" cy="4041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11">
            <a:hlinkClick action="ppaction://hlinksldjump" r:id="rId3"/>
          </p:cNvPr>
          <p:cNvSpPr/>
          <p:nvPr/>
        </p:nvSpPr>
        <p:spPr>
          <a:xfrm>
            <a:off x="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3" name="Google Shape;223;p11" title="PB-ezgif.com-video-to-gif-converter.gif"/>
          <p:cNvPicPr preferRelativeResize="0"/>
          <p:nvPr/>
        </p:nvPicPr>
        <p:blipFill>
          <a:blip r:embed="rId4">
            <a:alphaModFix/>
          </a:blip>
          <a:stretch>
            <a:fillRect/>
          </a:stretch>
        </p:blipFill>
        <p:spPr>
          <a:xfrm>
            <a:off x="1332600" y="0"/>
            <a:ext cx="16773476" cy="1028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g3a31c227f1a_0_2">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30" name="Google Shape;230;g3a31c227f1a_0_2"/>
          <p:cNvPicPr preferRelativeResize="0"/>
          <p:nvPr/>
        </p:nvPicPr>
        <p:blipFill>
          <a:blip r:embed="rId4">
            <a:alphaModFix/>
          </a:blip>
          <a:stretch>
            <a:fillRect/>
          </a:stretch>
        </p:blipFill>
        <p:spPr>
          <a:xfrm>
            <a:off x="3357825" y="76200"/>
            <a:ext cx="10785582" cy="10134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pic>
        <p:nvPicPr>
          <p:cNvPr id="236" name="Google Shape;236;g397c3326bf0_0_20" title="ModeladoBD.png"/>
          <p:cNvPicPr preferRelativeResize="0"/>
          <p:nvPr/>
        </p:nvPicPr>
        <p:blipFill>
          <a:blip r:embed="rId3">
            <a:alphaModFix/>
          </a:blip>
          <a:stretch>
            <a:fillRect/>
          </a:stretch>
        </p:blipFill>
        <p:spPr>
          <a:xfrm>
            <a:off x="1355075" y="0"/>
            <a:ext cx="16932925" cy="10286999"/>
          </a:xfrm>
          <a:prstGeom prst="rect">
            <a:avLst/>
          </a:prstGeom>
          <a:noFill/>
          <a:ln>
            <a:noFill/>
          </a:ln>
        </p:spPr>
      </p:pic>
      <p:sp>
        <p:nvSpPr>
          <p:cNvPr id="237" name="Google Shape;237;g397c3326bf0_0_20">
            <a:hlinkClick action="ppaction://hlinksldjump" r:id="rId4"/>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g397c3326bf0_0_45">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44" name="Google Shape;244;g397c3326bf0_0_45" title="catalogacion-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9" name="Shape 249"/>
        <p:cNvGrpSpPr/>
        <p:nvPr/>
      </p:nvGrpSpPr>
      <p:grpSpPr>
        <a:xfrm>
          <a:off x="0" y="0"/>
          <a:ext cx="0" cy="0"/>
          <a:chOff x="0" y="0"/>
          <a:chExt cx="0" cy="0"/>
        </a:xfrm>
      </p:grpSpPr>
      <p:sp>
        <p:nvSpPr>
          <p:cNvPr id="250" name="Google Shape;250;g3a30f369d75_0_20">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1" name="Google Shape;251;g3a30f369d75_0_20" title="catalogo-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g3a30f369d75_0_26">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8" name="Google Shape;258;g3a30f369d75_0_26" title="admin_usuarios-ezgif.com-video-to-gif-converter.gif"/>
          <p:cNvPicPr preferRelativeResize="0"/>
          <p:nvPr/>
        </p:nvPicPr>
        <p:blipFill>
          <a:blip r:embed="rId4">
            <a:alphaModFix/>
          </a:blip>
          <a:stretch>
            <a:fillRect/>
          </a:stretch>
        </p:blipFill>
        <p:spPr>
          <a:xfrm>
            <a:off x="1434600" y="0"/>
            <a:ext cx="16853400" cy="1028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1129825" y="58319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Problema o Necesidad detectada</a:t>
            </a:r>
            <a:endParaRPr b="1" sz="4800">
              <a:solidFill>
                <a:srgbClr val="001D54"/>
              </a:solidFill>
              <a:latin typeface="Arial"/>
              <a:ea typeface="Arial"/>
              <a:cs typeface="Arial"/>
              <a:sym typeface="Arial"/>
            </a:endParaRPr>
          </a:p>
        </p:txBody>
      </p:sp>
      <p:sp>
        <p:nvSpPr>
          <p:cNvPr id="98" name="Google Shape;98;p2"/>
          <p:cNvSpPr txBox="1"/>
          <p:nvPr/>
        </p:nvSpPr>
        <p:spPr>
          <a:xfrm>
            <a:off x="536300" y="1609875"/>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1. Ineficiencia Operacional</a:t>
            </a:r>
            <a:endParaRPr sz="4981">
              <a:solidFill>
                <a:schemeClr val="dk1"/>
              </a:solidFill>
              <a:latin typeface="Calibri"/>
              <a:ea typeface="Calibri"/>
              <a:cs typeface="Calibri"/>
              <a:sym typeface="Calibri"/>
            </a:endParaRPr>
          </a:p>
        </p:txBody>
      </p:sp>
      <p:sp>
        <p:nvSpPr>
          <p:cNvPr id="99" name="Google Shape;99;p2"/>
          <p:cNvSpPr txBox="1"/>
          <p:nvPr/>
        </p:nvSpPr>
        <p:spPr>
          <a:xfrm>
            <a:off x="536300" y="3787588"/>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2. Riesgo Crítico de Datos</a:t>
            </a:r>
            <a:endParaRPr sz="4981">
              <a:solidFill>
                <a:schemeClr val="dk1"/>
              </a:solidFill>
              <a:latin typeface="Calibri"/>
              <a:ea typeface="Calibri"/>
              <a:cs typeface="Calibri"/>
              <a:sym typeface="Calibri"/>
            </a:endParaRPr>
          </a:p>
        </p:txBody>
      </p:sp>
      <p:sp>
        <p:nvSpPr>
          <p:cNvPr id="100" name="Google Shape;100;p2"/>
          <p:cNvSpPr txBox="1"/>
          <p:nvPr/>
        </p:nvSpPr>
        <p:spPr>
          <a:xfrm>
            <a:off x="536295" y="6540123"/>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3. Barrera de Acceso y Gestión</a:t>
            </a:r>
            <a:endParaRPr sz="4981">
              <a:solidFill>
                <a:schemeClr val="dk1"/>
              </a:solidFill>
              <a:latin typeface="Calibri"/>
              <a:ea typeface="Calibri"/>
              <a:cs typeface="Calibri"/>
              <a:sym typeface="Calibri"/>
            </a:endParaRPr>
          </a:p>
        </p:txBody>
      </p:sp>
      <p:pic>
        <p:nvPicPr>
          <p:cNvPr id="101" name="Google Shape;101;p2"/>
          <p:cNvPicPr preferRelativeResize="0"/>
          <p:nvPr/>
        </p:nvPicPr>
        <p:blipFill>
          <a:blip r:embed="rId3">
            <a:alphaModFix/>
          </a:blip>
          <a:stretch>
            <a:fillRect/>
          </a:stretch>
        </p:blipFill>
        <p:spPr>
          <a:xfrm>
            <a:off x="10489025" y="2762302"/>
            <a:ext cx="5955525" cy="5955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g3a30f369d75_0_32">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5" name="Google Shape;265;g3a30f369d75_0_32" title="circulacion-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g3a30f369d75_0_38">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2" name="Google Shape;272;g3a30f369d75_0_38" title="OPAC-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g3a30f369d75_0_44">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9" name="Google Shape;279;g3a30f369d75_0_44" title="reportes.png"/>
          <p:cNvPicPr preferRelativeResize="0"/>
          <p:nvPr/>
        </p:nvPicPr>
        <p:blipFill>
          <a:blip r:embed="rId4">
            <a:alphaModFix/>
          </a:blip>
          <a:stretch>
            <a:fillRect/>
          </a:stretch>
        </p:blipFill>
        <p:spPr>
          <a:xfrm>
            <a:off x="1434600" y="152400"/>
            <a:ext cx="16853402" cy="1013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Propuesta</a:t>
            </a:r>
            <a:endParaRPr b="1" sz="4800">
              <a:solidFill>
                <a:srgbClr val="001D54"/>
              </a:solidFill>
              <a:latin typeface="Arial"/>
              <a:ea typeface="Arial"/>
              <a:cs typeface="Arial"/>
              <a:sym typeface="Arial"/>
            </a:endParaRPr>
          </a:p>
        </p:txBody>
      </p:sp>
      <p:sp>
        <p:nvSpPr>
          <p:cNvPr id="107" name="Google Shape;107;p3"/>
          <p:cNvSpPr txBox="1"/>
          <p:nvPr/>
        </p:nvSpPr>
        <p:spPr>
          <a:xfrm>
            <a:off x="5535525" y="1433250"/>
            <a:ext cx="51435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latin typeface="Calibri"/>
                <a:ea typeface="Calibri"/>
                <a:cs typeface="Calibri"/>
                <a:sym typeface="Calibri"/>
              </a:rPr>
              <a:t>Solución Modular y Escalable.</a:t>
            </a:r>
            <a:endParaRPr sz="3200">
              <a:solidFill>
                <a:schemeClr val="dk1"/>
              </a:solidFill>
              <a:latin typeface="Calibri"/>
              <a:ea typeface="Calibri"/>
              <a:cs typeface="Calibri"/>
              <a:sym typeface="Calibri"/>
            </a:endParaRPr>
          </a:p>
        </p:txBody>
      </p:sp>
      <p:sp>
        <p:nvSpPr>
          <p:cNvPr id="108" name="Google Shape;108;p3"/>
          <p:cNvSpPr/>
          <p:nvPr/>
        </p:nvSpPr>
        <p:spPr>
          <a:xfrm>
            <a:off x="6436775" y="4740950"/>
            <a:ext cx="3699600" cy="1744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Sistema Integrado</a:t>
            </a:r>
            <a:endParaRPr sz="3200">
              <a:latin typeface="Calibri"/>
              <a:ea typeface="Calibri"/>
              <a:cs typeface="Calibri"/>
              <a:sym typeface="Calibri"/>
            </a:endParaRPr>
          </a:p>
        </p:txBody>
      </p:sp>
      <p:sp>
        <p:nvSpPr>
          <p:cNvPr id="109" name="Google Shape;109;p3"/>
          <p:cNvSpPr/>
          <p:nvPr/>
        </p:nvSpPr>
        <p:spPr>
          <a:xfrm>
            <a:off x="798875" y="5127950"/>
            <a:ext cx="34422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Catalogación</a:t>
            </a:r>
            <a:endParaRPr sz="3200">
              <a:latin typeface="Calibri"/>
              <a:ea typeface="Calibri"/>
              <a:cs typeface="Calibri"/>
              <a:sym typeface="Calibri"/>
            </a:endParaRPr>
          </a:p>
        </p:txBody>
      </p:sp>
      <p:sp>
        <p:nvSpPr>
          <p:cNvPr id="110" name="Google Shape;110;p3"/>
          <p:cNvSpPr/>
          <p:nvPr/>
        </p:nvSpPr>
        <p:spPr>
          <a:xfrm>
            <a:off x="4018750" y="8236750"/>
            <a:ext cx="34422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Circulación</a:t>
            </a:r>
            <a:endParaRPr sz="3200">
              <a:latin typeface="Calibri"/>
              <a:ea typeface="Calibri"/>
              <a:cs typeface="Calibri"/>
              <a:sym typeface="Calibri"/>
            </a:endParaRPr>
          </a:p>
        </p:txBody>
      </p:sp>
      <p:sp>
        <p:nvSpPr>
          <p:cNvPr id="111" name="Google Shape;111;p3"/>
          <p:cNvSpPr/>
          <p:nvPr/>
        </p:nvSpPr>
        <p:spPr>
          <a:xfrm>
            <a:off x="12716325" y="5127950"/>
            <a:ext cx="37284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Administración</a:t>
            </a:r>
            <a:endParaRPr sz="3200">
              <a:latin typeface="Calibri"/>
              <a:ea typeface="Calibri"/>
              <a:cs typeface="Calibri"/>
              <a:sym typeface="Calibri"/>
            </a:endParaRPr>
          </a:p>
        </p:txBody>
      </p:sp>
      <p:cxnSp>
        <p:nvCxnSpPr>
          <p:cNvPr id="112" name="Google Shape;112;p3"/>
          <p:cNvCxnSpPr>
            <a:stCxn id="108" idx="1"/>
            <a:endCxn id="109" idx="3"/>
          </p:cNvCxnSpPr>
          <p:nvPr/>
        </p:nvCxnSpPr>
        <p:spPr>
          <a:xfrm rot="10800000">
            <a:off x="4241075" y="5613200"/>
            <a:ext cx="2195700" cy="0"/>
          </a:xfrm>
          <a:prstGeom prst="straightConnector1">
            <a:avLst/>
          </a:prstGeom>
          <a:noFill/>
          <a:ln cap="flat" cmpd="sng" w="9525">
            <a:solidFill>
              <a:schemeClr val="dk2"/>
            </a:solidFill>
            <a:prstDash val="solid"/>
            <a:round/>
            <a:headEnd len="med" w="med" type="none"/>
            <a:tailEnd len="med" w="med" type="triangle"/>
          </a:ln>
        </p:spPr>
      </p:cxnSp>
      <p:cxnSp>
        <p:nvCxnSpPr>
          <p:cNvPr id="113" name="Google Shape;113;p3"/>
          <p:cNvCxnSpPr>
            <a:endCxn id="110" idx="0"/>
          </p:cNvCxnSpPr>
          <p:nvPr/>
        </p:nvCxnSpPr>
        <p:spPr>
          <a:xfrm flipH="1">
            <a:off x="5739850" y="6482950"/>
            <a:ext cx="1522500" cy="17538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3"/>
          <p:cNvCxnSpPr>
            <a:stCxn id="108" idx="3"/>
            <a:endCxn id="111" idx="1"/>
          </p:cNvCxnSpPr>
          <p:nvPr/>
        </p:nvCxnSpPr>
        <p:spPr>
          <a:xfrm>
            <a:off x="10136375" y="5613200"/>
            <a:ext cx="2580000" cy="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3"/>
          <p:cNvSpPr/>
          <p:nvPr/>
        </p:nvSpPr>
        <p:spPr>
          <a:xfrm>
            <a:off x="10357175" y="8236750"/>
            <a:ext cx="27438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Sistema OPAC</a:t>
            </a:r>
            <a:endParaRPr sz="3200">
              <a:latin typeface="Calibri"/>
              <a:ea typeface="Calibri"/>
              <a:cs typeface="Calibri"/>
              <a:sym typeface="Calibri"/>
            </a:endParaRPr>
          </a:p>
        </p:txBody>
      </p:sp>
      <p:cxnSp>
        <p:nvCxnSpPr>
          <p:cNvPr id="116" name="Google Shape;116;p3"/>
          <p:cNvCxnSpPr>
            <a:endCxn id="115" idx="0"/>
          </p:cNvCxnSpPr>
          <p:nvPr/>
        </p:nvCxnSpPr>
        <p:spPr>
          <a:xfrm>
            <a:off x="9442175" y="6487150"/>
            <a:ext cx="2286900" cy="17496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3"/>
          <p:cNvSpPr/>
          <p:nvPr/>
        </p:nvSpPr>
        <p:spPr>
          <a:xfrm>
            <a:off x="6422500" y="2601850"/>
            <a:ext cx="37284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Base de Datos</a:t>
            </a:r>
            <a:endParaRPr sz="3200">
              <a:latin typeface="Calibri"/>
              <a:ea typeface="Calibri"/>
              <a:cs typeface="Calibri"/>
              <a:sym typeface="Calibri"/>
            </a:endParaRPr>
          </a:p>
        </p:txBody>
      </p:sp>
      <p:cxnSp>
        <p:nvCxnSpPr>
          <p:cNvPr id="118" name="Google Shape;118;p3"/>
          <p:cNvCxnSpPr>
            <a:stCxn id="117" idx="2"/>
            <a:endCxn id="108" idx="0"/>
          </p:cNvCxnSpPr>
          <p:nvPr/>
        </p:nvCxnSpPr>
        <p:spPr>
          <a:xfrm>
            <a:off x="8286700" y="3572350"/>
            <a:ext cx="0" cy="116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Impacto</a:t>
            </a:r>
            <a:endParaRPr b="1" sz="4800">
              <a:solidFill>
                <a:srgbClr val="001D54"/>
              </a:solidFill>
              <a:latin typeface="Arial"/>
              <a:ea typeface="Arial"/>
              <a:cs typeface="Arial"/>
              <a:sym typeface="Arial"/>
            </a:endParaRPr>
          </a:p>
        </p:txBody>
      </p:sp>
      <p:sp>
        <p:nvSpPr>
          <p:cNvPr id="124" name="Google Shape;124;p4"/>
          <p:cNvSpPr txBox="1"/>
          <p:nvPr/>
        </p:nvSpPr>
        <p:spPr>
          <a:xfrm>
            <a:off x="416000" y="3234150"/>
            <a:ext cx="98412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Transformación Operativa</a:t>
            </a:r>
            <a:r>
              <a:rPr lang="es-ES" sz="3909">
                <a:solidFill>
                  <a:schemeClr val="dk1"/>
                </a:solidFill>
              </a:rPr>
              <a:t>.</a:t>
            </a:r>
            <a:endParaRPr sz="6474">
              <a:solidFill>
                <a:schemeClr val="dk1"/>
              </a:solidFill>
              <a:latin typeface="Calibri"/>
              <a:ea typeface="Calibri"/>
              <a:cs typeface="Calibri"/>
              <a:sym typeface="Calibri"/>
            </a:endParaRPr>
          </a:p>
        </p:txBody>
      </p:sp>
      <p:sp>
        <p:nvSpPr>
          <p:cNvPr id="125" name="Google Shape;125;p4"/>
          <p:cNvSpPr txBox="1"/>
          <p:nvPr/>
        </p:nvSpPr>
        <p:spPr>
          <a:xfrm>
            <a:off x="416000" y="5174821"/>
            <a:ext cx="105327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Integridad de Datos</a:t>
            </a:r>
            <a:r>
              <a:rPr lang="es-ES" sz="3909">
                <a:solidFill>
                  <a:schemeClr val="dk1"/>
                </a:solidFill>
              </a:rPr>
              <a:t>.</a:t>
            </a:r>
            <a:endParaRPr sz="3909">
              <a:solidFill>
                <a:schemeClr val="dk1"/>
              </a:solidFill>
              <a:latin typeface="Calibri"/>
              <a:ea typeface="Calibri"/>
              <a:cs typeface="Calibri"/>
              <a:sym typeface="Calibri"/>
            </a:endParaRPr>
          </a:p>
        </p:txBody>
      </p:sp>
      <p:sp>
        <p:nvSpPr>
          <p:cNvPr id="126" name="Google Shape;126;p4"/>
          <p:cNvSpPr txBox="1"/>
          <p:nvPr/>
        </p:nvSpPr>
        <p:spPr>
          <a:xfrm>
            <a:off x="416001" y="7115509"/>
            <a:ext cx="95781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3. </a:t>
            </a:r>
            <a:r>
              <a:rPr b="1" lang="es-ES" sz="3909">
                <a:solidFill>
                  <a:schemeClr val="dk1"/>
                </a:solidFill>
              </a:rPr>
              <a:t>Mejora en la experiencia</a:t>
            </a:r>
            <a:r>
              <a:rPr lang="es-ES" sz="3909">
                <a:solidFill>
                  <a:schemeClr val="dk1"/>
                </a:solidFill>
              </a:rPr>
              <a:t> del usuario.</a:t>
            </a:r>
            <a:endParaRPr sz="3909">
              <a:solidFill>
                <a:schemeClr val="dk1"/>
              </a:solidFill>
              <a:latin typeface="Calibri"/>
              <a:ea typeface="Calibri"/>
              <a:cs typeface="Calibri"/>
              <a:sym typeface="Calibri"/>
            </a:endParaRPr>
          </a:p>
        </p:txBody>
      </p:sp>
      <p:pic>
        <p:nvPicPr>
          <p:cNvPr descr="Clock, watch, deadline, time management black icon (proporcionado por Getty Images)" id="127" name="Google Shape;127;p4"/>
          <p:cNvPicPr preferRelativeResize="0"/>
          <p:nvPr/>
        </p:nvPicPr>
        <p:blipFill>
          <a:blip r:embed="rId3">
            <a:alphaModFix/>
          </a:blip>
          <a:stretch>
            <a:fillRect/>
          </a:stretch>
        </p:blipFill>
        <p:spPr>
          <a:xfrm>
            <a:off x="8551325" y="1433255"/>
            <a:ext cx="3357373" cy="3357373"/>
          </a:xfrm>
          <a:prstGeom prst="rect">
            <a:avLst/>
          </a:prstGeom>
          <a:noFill/>
          <a:ln>
            <a:noFill/>
          </a:ln>
        </p:spPr>
      </p:pic>
      <p:pic>
        <p:nvPicPr>
          <p:cNvPr id="128" name="Google Shape;128;p4"/>
          <p:cNvPicPr preferRelativeResize="0"/>
          <p:nvPr/>
        </p:nvPicPr>
        <p:blipFill>
          <a:blip r:embed="rId4">
            <a:alphaModFix/>
          </a:blip>
          <a:stretch>
            <a:fillRect/>
          </a:stretch>
        </p:blipFill>
        <p:spPr>
          <a:xfrm>
            <a:off x="10589425" y="2921349"/>
            <a:ext cx="1678763" cy="1708800"/>
          </a:xfrm>
          <a:prstGeom prst="rect">
            <a:avLst/>
          </a:prstGeom>
          <a:noFill/>
          <a:ln>
            <a:noFill/>
          </a:ln>
        </p:spPr>
      </p:pic>
      <p:pic>
        <p:nvPicPr>
          <p:cNvPr id="129" name="Google Shape;129;p4"/>
          <p:cNvPicPr preferRelativeResize="0"/>
          <p:nvPr/>
        </p:nvPicPr>
        <p:blipFill>
          <a:blip r:embed="rId5">
            <a:alphaModFix/>
          </a:blip>
          <a:stretch>
            <a:fillRect/>
          </a:stretch>
        </p:blipFill>
        <p:spPr>
          <a:xfrm>
            <a:off x="10670275" y="3864750"/>
            <a:ext cx="6194299" cy="6194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a30f369d75_0_0"/>
          <p:cNvSpPr txBox="1"/>
          <p:nvPr/>
        </p:nvSpPr>
        <p:spPr>
          <a:xfrm>
            <a:off x="7398150" y="355150"/>
            <a:ext cx="29361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rPr>
              <a:t>Objetivos</a:t>
            </a:r>
            <a:endParaRPr b="1" sz="4800">
              <a:solidFill>
                <a:srgbClr val="001D54"/>
              </a:solidFill>
              <a:latin typeface="Arial"/>
              <a:ea typeface="Arial"/>
              <a:cs typeface="Arial"/>
              <a:sym typeface="Arial"/>
            </a:endParaRPr>
          </a:p>
        </p:txBody>
      </p:sp>
      <p:sp>
        <p:nvSpPr>
          <p:cNvPr id="135" name="Google Shape;135;g3a30f369d75_0_0"/>
          <p:cNvSpPr txBox="1"/>
          <p:nvPr/>
        </p:nvSpPr>
        <p:spPr>
          <a:xfrm>
            <a:off x="7398150" y="1544450"/>
            <a:ext cx="2401200" cy="738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b="1" lang="es-ES" sz="3909" u="sng">
                <a:solidFill>
                  <a:schemeClr val="dk1"/>
                </a:solidFill>
              </a:rPr>
              <a:t>General</a:t>
            </a:r>
            <a:endParaRPr b="1" sz="6474" u="sng">
              <a:solidFill>
                <a:schemeClr val="dk1"/>
              </a:solidFill>
              <a:latin typeface="Calibri"/>
              <a:ea typeface="Calibri"/>
              <a:cs typeface="Calibri"/>
              <a:sym typeface="Calibri"/>
            </a:endParaRPr>
          </a:p>
        </p:txBody>
      </p:sp>
      <p:sp>
        <p:nvSpPr>
          <p:cNvPr id="136" name="Google Shape;136;g3a30f369d75_0_0"/>
          <p:cNvSpPr txBox="1"/>
          <p:nvPr/>
        </p:nvSpPr>
        <p:spPr>
          <a:xfrm>
            <a:off x="6468925" y="3860421"/>
            <a:ext cx="105327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b="1" lang="es-ES" sz="3909" u="sng">
                <a:solidFill>
                  <a:schemeClr val="dk1"/>
                </a:solidFill>
              </a:rPr>
              <a:t>Específicos</a:t>
            </a:r>
            <a:endParaRPr b="1" sz="3909" u="sng">
              <a:solidFill>
                <a:schemeClr val="dk1"/>
              </a:solidFill>
              <a:latin typeface="Calibri"/>
              <a:ea typeface="Calibri"/>
              <a:cs typeface="Calibri"/>
              <a:sym typeface="Calibri"/>
            </a:endParaRPr>
          </a:p>
        </p:txBody>
      </p:sp>
      <p:sp>
        <p:nvSpPr>
          <p:cNvPr id="137" name="Google Shape;137;g3a30f369d75_0_0"/>
          <p:cNvSpPr txBox="1"/>
          <p:nvPr/>
        </p:nvSpPr>
        <p:spPr>
          <a:xfrm>
            <a:off x="3772600" y="2457375"/>
            <a:ext cx="98412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600">
                <a:solidFill>
                  <a:schemeClr val="dk1"/>
                </a:solidFill>
              </a:rPr>
              <a:t>1. </a:t>
            </a:r>
            <a:r>
              <a:rPr lang="es-ES" sz="2600">
                <a:solidFill>
                  <a:schemeClr val="dk1"/>
                </a:solidFill>
              </a:rPr>
              <a:t>Desarrollar e implementar un prototipo funcional de un Sistema Integrado de Gestión de Biblioteca para la DGAC</a:t>
            </a:r>
            <a:endParaRPr sz="2600">
              <a:solidFill>
                <a:schemeClr val="dk1"/>
              </a:solidFill>
            </a:endParaRPr>
          </a:p>
        </p:txBody>
      </p:sp>
      <p:pic>
        <p:nvPicPr>
          <p:cNvPr descr="saved the dowments of the vector icon. Isolated contour symbol illustration (proporcionado por Getty Images)" id="138" name="Google Shape;138;g3a30f369d75_0_0"/>
          <p:cNvPicPr preferRelativeResize="0"/>
          <p:nvPr/>
        </p:nvPicPr>
        <p:blipFill>
          <a:blip r:embed="rId3">
            <a:alphaModFix/>
          </a:blip>
          <a:stretch>
            <a:fillRect/>
          </a:stretch>
        </p:blipFill>
        <p:spPr>
          <a:xfrm>
            <a:off x="1764725" y="4897350"/>
            <a:ext cx="2313948" cy="2313948"/>
          </a:xfrm>
          <a:prstGeom prst="rect">
            <a:avLst/>
          </a:prstGeom>
          <a:noFill/>
          <a:ln>
            <a:noFill/>
          </a:ln>
        </p:spPr>
      </p:pic>
      <p:pic>
        <p:nvPicPr>
          <p:cNvPr descr="document filter information glyph icon vector illustration (proporcionado por Getty Images)" id="139" name="Google Shape;139;g3a30f369d75_0_0"/>
          <p:cNvPicPr preferRelativeResize="0"/>
          <p:nvPr/>
        </p:nvPicPr>
        <p:blipFill>
          <a:blip r:embed="rId4">
            <a:alphaModFix/>
          </a:blip>
          <a:stretch>
            <a:fillRect/>
          </a:stretch>
        </p:blipFill>
        <p:spPr>
          <a:xfrm>
            <a:off x="6949698" y="4505323"/>
            <a:ext cx="2849649" cy="2849649"/>
          </a:xfrm>
          <a:prstGeom prst="rect">
            <a:avLst/>
          </a:prstGeom>
          <a:noFill/>
          <a:ln>
            <a:noFill/>
          </a:ln>
        </p:spPr>
      </p:pic>
      <p:pic>
        <p:nvPicPr>
          <p:cNvPr id="140" name="Google Shape;140;g3a30f369d75_0_0"/>
          <p:cNvPicPr preferRelativeResize="0"/>
          <p:nvPr/>
        </p:nvPicPr>
        <p:blipFill>
          <a:blip r:embed="rId5">
            <a:alphaModFix/>
          </a:blip>
          <a:stretch>
            <a:fillRect/>
          </a:stretch>
        </p:blipFill>
        <p:spPr>
          <a:xfrm>
            <a:off x="13011379" y="5847287"/>
            <a:ext cx="1364014" cy="1364014"/>
          </a:xfrm>
          <a:prstGeom prst="rect">
            <a:avLst/>
          </a:prstGeom>
          <a:noFill/>
          <a:ln>
            <a:noFill/>
          </a:ln>
        </p:spPr>
      </p:pic>
      <p:pic>
        <p:nvPicPr>
          <p:cNvPr id="141" name="Google Shape;141;g3a30f369d75_0_0"/>
          <p:cNvPicPr preferRelativeResize="0"/>
          <p:nvPr/>
        </p:nvPicPr>
        <p:blipFill>
          <a:blip r:embed="rId6">
            <a:alphaModFix/>
          </a:blip>
          <a:stretch>
            <a:fillRect/>
          </a:stretch>
        </p:blipFill>
        <p:spPr>
          <a:xfrm>
            <a:off x="11989800" y="4635625"/>
            <a:ext cx="2077875" cy="2077875"/>
          </a:xfrm>
          <a:prstGeom prst="rect">
            <a:avLst/>
          </a:prstGeom>
          <a:noFill/>
          <a:ln>
            <a:noFill/>
          </a:ln>
        </p:spPr>
      </p:pic>
      <p:pic>
        <p:nvPicPr>
          <p:cNvPr descr="online studying   book  education (proporcionado por Getty Images)" id="142" name="Google Shape;142;g3a30f369d75_0_0"/>
          <p:cNvPicPr preferRelativeResize="0"/>
          <p:nvPr/>
        </p:nvPicPr>
        <p:blipFill>
          <a:blip r:embed="rId7">
            <a:alphaModFix/>
          </a:blip>
          <a:stretch>
            <a:fillRect/>
          </a:stretch>
        </p:blipFill>
        <p:spPr>
          <a:xfrm>
            <a:off x="1649750" y="7464675"/>
            <a:ext cx="2543898" cy="2543898"/>
          </a:xfrm>
          <a:prstGeom prst="rect">
            <a:avLst/>
          </a:prstGeom>
          <a:noFill/>
          <a:ln>
            <a:noFill/>
          </a:ln>
        </p:spPr>
      </p:pic>
      <p:pic>
        <p:nvPicPr>
          <p:cNvPr id="143" name="Google Shape;143;g3a30f369d75_0_0"/>
          <p:cNvPicPr preferRelativeResize="0"/>
          <p:nvPr/>
        </p:nvPicPr>
        <p:blipFill>
          <a:blip r:embed="rId8">
            <a:alphaModFix/>
          </a:blip>
          <a:stretch>
            <a:fillRect/>
          </a:stretch>
        </p:blipFill>
        <p:spPr>
          <a:xfrm>
            <a:off x="6623425" y="7146300"/>
            <a:ext cx="3100749" cy="3100749"/>
          </a:xfrm>
          <a:prstGeom prst="rect">
            <a:avLst/>
          </a:prstGeom>
          <a:noFill/>
          <a:ln>
            <a:noFill/>
          </a:ln>
        </p:spPr>
      </p:pic>
      <p:pic>
        <p:nvPicPr>
          <p:cNvPr id="144" name="Google Shape;144;g3a30f369d75_0_0"/>
          <p:cNvPicPr preferRelativeResize="0"/>
          <p:nvPr/>
        </p:nvPicPr>
        <p:blipFill>
          <a:blip r:embed="rId9">
            <a:alphaModFix/>
          </a:blip>
          <a:stretch>
            <a:fillRect/>
          </a:stretch>
        </p:blipFill>
        <p:spPr>
          <a:xfrm>
            <a:off x="11065446" y="7363173"/>
            <a:ext cx="5800725" cy="2667000"/>
          </a:xfrm>
          <a:prstGeom prst="rect">
            <a:avLst/>
          </a:prstGeom>
          <a:noFill/>
          <a:ln>
            <a:noFill/>
          </a:ln>
        </p:spPr>
      </p:pic>
      <p:sp>
        <p:nvSpPr>
          <p:cNvPr id="145" name="Google Shape;145;g3a30f369d75_0_0"/>
          <p:cNvSpPr/>
          <p:nvPr/>
        </p:nvSpPr>
        <p:spPr>
          <a:xfrm>
            <a:off x="12939350" y="9876700"/>
            <a:ext cx="2198100" cy="30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Metodología y equipo de trabajo</a:t>
            </a:r>
            <a:endParaRPr b="1" sz="4800">
              <a:solidFill>
                <a:srgbClr val="001D54"/>
              </a:solidFill>
              <a:latin typeface="Arial"/>
              <a:ea typeface="Arial"/>
              <a:cs typeface="Arial"/>
              <a:sym typeface="Arial"/>
            </a:endParaRPr>
          </a:p>
        </p:txBody>
      </p:sp>
      <p:sp>
        <p:nvSpPr>
          <p:cNvPr id="151" name="Google Shape;151;p8"/>
          <p:cNvSpPr txBox="1"/>
          <p:nvPr/>
        </p:nvSpPr>
        <p:spPr>
          <a:xfrm>
            <a:off x="5482225" y="1297725"/>
            <a:ext cx="76728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4400">
                <a:solidFill>
                  <a:schemeClr val="dk1"/>
                </a:solidFill>
                <a:latin typeface="Calibri"/>
                <a:ea typeface="Calibri"/>
                <a:cs typeface="Calibri"/>
                <a:sym typeface="Calibri"/>
              </a:rPr>
              <a:t>Marco de Trabajo SCRUM</a:t>
            </a:r>
            <a:endParaRPr sz="4400">
              <a:solidFill>
                <a:schemeClr val="dk1"/>
              </a:solidFill>
              <a:latin typeface="Calibri"/>
              <a:ea typeface="Calibri"/>
              <a:cs typeface="Calibri"/>
              <a:sym typeface="Calibri"/>
            </a:endParaRPr>
          </a:p>
        </p:txBody>
      </p:sp>
      <p:pic>
        <p:nvPicPr>
          <p:cNvPr id="152" name="Google Shape;152;p8"/>
          <p:cNvPicPr preferRelativeResize="0"/>
          <p:nvPr/>
        </p:nvPicPr>
        <p:blipFill>
          <a:blip r:embed="rId3">
            <a:alphaModFix/>
          </a:blip>
          <a:stretch>
            <a:fillRect/>
          </a:stretch>
        </p:blipFill>
        <p:spPr>
          <a:xfrm>
            <a:off x="7028175" y="2268213"/>
            <a:ext cx="2528950" cy="3156550"/>
          </a:xfrm>
          <a:prstGeom prst="rect">
            <a:avLst/>
          </a:prstGeom>
          <a:noFill/>
          <a:ln>
            <a:noFill/>
          </a:ln>
        </p:spPr>
      </p:pic>
      <p:pic>
        <p:nvPicPr>
          <p:cNvPr id="153" name="Google Shape;153;p8"/>
          <p:cNvPicPr preferRelativeResize="0"/>
          <p:nvPr/>
        </p:nvPicPr>
        <p:blipFill>
          <a:blip r:embed="rId4">
            <a:alphaModFix/>
          </a:blip>
          <a:stretch>
            <a:fillRect/>
          </a:stretch>
        </p:blipFill>
        <p:spPr>
          <a:xfrm>
            <a:off x="3683925" y="2268226"/>
            <a:ext cx="2301214" cy="3292800"/>
          </a:xfrm>
          <a:prstGeom prst="rect">
            <a:avLst/>
          </a:prstGeom>
          <a:noFill/>
          <a:ln>
            <a:noFill/>
          </a:ln>
        </p:spPr>
      </p:pic>
      <p:pic>
        <p:nvPicPr>
          <p:cNvPr id="154" name="Google Shape;154;p8"/>
          <p:cNvPicPr preferRelativeResize="0"/>
          <p:nvPr/>
        </p:nvPicPr>
        <p:blipFill>
          <a:blip r:embed="rId5">
            <a:alphaModFix/>
          </a:blip>
          <a:stretch>
            <a:fillRect/>
          </a:stretch>
        </p:blipFill>
        <p:spPr>
          <a:xfrm>
            <a:off x="11083700" y="2777000"/>
            <a:ext cx="2170225" cy="2275250"/>
          </a:xfrm>
          <a:prstGeom prst="rect">
            <a:avLst/>
          </a:prstGeom>
          <a:noFill/>
          <a:ln>
            <a:noFill/>
          </a:ln>
        </p:spPr>
      </p:pic>
      <p:pic>
        <p:nvPicPr>
          <p:cNvPr id="155" name="Google Shape;155;p8"/>
          <p:cNvPicPr preferRelativeResize="0"/>
          <p:nvPr/>
        </p:nvPicPr>
        <p:blipFill>
          <a:blip r:embed="rId6">
            <a:alphaModFix/>
          </a:blip>
          <a:stretch>
            <a:fillRect/>
          </a:stretch>
        </p:blipFill>
        <p:spPr>
          <a:xfrm>
            <a:off x="6814125" y="6103200"/>
            <a:ext cx="2301225" cy="3312369"/>
          </a:xfrm>
          <a:prstGeom prst="rect">
            <a:avLst/>
          </a:prstGeom>
          <a:noFill/>
          <a:ln>
            <a:noFill/>
          </a:ln>
        </p:spPr>
      </p:pic>
      <p:sp>
        <p:nvSpPr>
          <p:cNvPr id="156" name="Google Shape;156;p8"/>
          <p:cNvSpPr/>
          <p:nvPr/>
        </p:nvSpPr>
        <p:spPr>
          <a:xfrm>
            <a:off x="3766025" y="4823175"/>
            <a:ext cx="5905500" cy="54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 name="Google Shape;157;p8"/>
          <p:cNvSpPr txBox="1"/>
          <p:nvPr/>
        </p:nvSpPr>
        <p:spPr>
          <a:xfrm>
            <a:off x="3297100" y="4823175"/>
            <a:ext cx="3267900" cy="16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400" u="sng">
                <a:solidFill>
                  <a:schemeClr val="dk1"/>
                </a:solidFill>
                <a:latin typeface="Calibri"/>
                <a:ea typeface="Calibri"/>
                <a:cs typeface="Calibri"/>
                <a:sym typeface="Calibri"/>
              </a:rPr>
              <a:t>Scrum Master</a:t>
            </a:r>
            <a:endParaRPr sz="2400" u="sng">
              <a:solidFill>
                <a:schemeClr val="dk1"/>
              </a:solidFill>
              <a:latin typeface="Calibri"/>
              <a:ea typeface="Calibri"/>
              <a:cs typeface="Calibri"/>
              <a:sym typeface="Calibri"/>
            </a:endParaRPr>
          </a:p>
          <a:p>
            <a:pPr indent="0" lvl="0" marL="0" rtl="0" algn="l">
              <a:spcBef>
                <a:spcPts val="0"/>
              </a:spcBef>
              <a:spcAft>
                <a:spcPts val="0"/>
              </a:spcAft>
              <a:buNone/>
            </a:pPr>
            <a:br>
              <a:rPr lang="es-ES" sz="2400">
                <a:solidFill>
                  <a:schemeClr val="dk1"/>
                </a:solidFill>
                <a:latin typeface="Calibri"/>
                <a:ea typeface="Calibri"/>
                <a:cs typeface="Calibri"/>
                <a:sym typeface="Calibri"/>
              </a:rPr>
            </a:br>
            <a:r>
              <a:rPr lang="es-ES" sz="2400">
                <a:solidFill>
                  <a:schemeClr val="dk1"/>
                </a:solidFill>
                <a:latin typeface="Calibri"/>
                <a:ea typeface="Calibri"/>
                <a:cs typeface="Calibri"/>
                <a:sym typeface="Calibri"/>
              </a:rPr>
              <a:t>Profesora</a:t>
            </a:r>
            <a:r>
              <a:rPr lang="es-ES" sz="2400">
                <a:solidFill>
                  <a:srgbClr val="303030"/>
                </a:solidFill>
                <a:highlight>
                  <a:srgbClr val="FFFFFF"/>
                </a:highlight>
                <a:latin typeface="Nunito"/>
                <a:ea typeface="Nunito"/>
                <a:cs typeface="Nunito"/>
                <a:sym typeface="Nunito"/>
              </a:rPr>
              <a:t> </a:t>
            </a:r>
            <a:r>
              <a:rPr lang="es-ES" sz="2400">
                <a:solidFill>
                  <a:schemeClr val="dk1"/>
                </a:solidFill>
                <a:latin typeface="Calibri"/>
                <a:ea typeface="Calibri"/>
                <a:cs typeface="Calibri"/>
                <a:sym typeface="Calibri"/>
              </a:rPr>
              <a:t>Mallén </a:t>
            </a:r>
            <a:r>
              <a:rPr lang="es-ES" sz="2400">
                <a:solidFill>
                  <a:schemeClr val="dk1"/>
                </a:solidFill>
                <a:latin typeface="Calibri"/>
                <a:ea typeface="Calibri"/>
                <a:cs typeface="Calibri"/>
                <a:sym typeface="Calibri"/>
              </a:rPr>
              <a:t>González</a:t>
            </a:r>
            <a:endParaRPr sz="2400">
              <a:solidFill>
                <a:schemeClr val="dk1"/>
              </a:solidFill>
              <a:latin typeface="Calibri"/>
              <a:ea typeface="Calibri"/>
              <a:cs typeface="Calibri"/>
              <a:sym typeface="Calibri"/>
            </a:endParaRPr>
          </a:p>
        </p:txBody>
      </p:sp>
      <p:sp>
        <p:nvSpPr>
          <p:cNvPr id="158" name="Google Shape;158;p8"/>
          <p:cNvSpPr txBox="1"/>
          <p:nvPr/>
        </p:nvSpPr>
        <p:spPr>
          <a:xfrm>
            <a:off x="6500663" y="4823175"/>
            <a:ext cx="3267900" cy="16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400" u="sng">
                <a:solidFill>
                  <a:schemeClr val="dk1"/>
                </a:solidFill>
                <a:latin typeface="Calibri"/>
                <a:ea typeface="Calibri"/>
                <a:cs typeface="Calibri"/>
                <a:sym typeface="Calibri"/>
              </a:rPr>
              <a:t>Product Owner</a:t>
            </a:r>
            <a:endParaRPr sz="2400" u="sng">
              <a:solidFill>
                <a:schemeClr val="dk1"/>
              </a:solidFill>
              <a:latin typeface="Calibri"/>
              <a:ea typeface="Calibri"/>
              <a:cs typeface="Calibri"/>
              <a:sym typeface="Calibri"/>
            </a:endParaRPr>
          </a:p>
          <a:p>
            <a:pPr indent="0" lvl="0" marL="0" rtl="0" algn="l">
              <a:spcBef>
                <a:spcPts val="0"/>
              </a:spcBef>
              <a:spcAft>
                <a:spcPts val="0"/>
              </a:spcAft>
              <a:buNone/>
            </a:pPr>
            <a:br>
              <a:rPr lang="es-ES" sz="2400">
                <a:solidFill>
                  <a:schemeClr val="dk1"/>
                </a:solidFill>
                <a:latin typeface="Calibri"/>
                <a:ea typeface="Calibri"/>
                <a:cs typeface="Calibri"/>
                <a:sym typeface="Calibri"/>
              </a:rPr>
            </a:br>
            <a:r>
              <a:rPr lang="es-ES" sz="2400">
                <a:solidFill>
                  <a:schemeClr val="dk1"/>
                </a:solidFill>
                <a:latin typeface="Calibri"/>
                <a:ea typeface="Calibri"/>
                <a:cs typeface="Calibri"/>
                <a:sym typeface="Calibri"/>
              </a:rPr>
              <a:t>Profesor</a:t>
            </a:r>
            <a:r>
              <a:rPr lang="es-ES" sz="2400">
                <a:solidFill>
                  <a:srgbClr val="303030"/>
                </a:solidFill>
                <a:highlight>
                  <a:srgbClr val="FFFFFF"/>
                </a:highlight>
                <a:latin typeface="Nunito"/>
                <a:ea typeface="Nunito"/>
                <a:cs typeface="Nunito"/>
                <a:sym typeface="Nunito"/>
              </a:rPr>
              <a:t> José Villablanca</a:t>
            </a:r>
            <a:endParaRPr sz="2400">
              <a:solidFill>
                <a:schemeClr val="dk1"/>
              </a:solidFill>
              <a:latin typeface="Calibri"/>
              <a:ea typeface="Calibri"/>
              <a:cs typeface="Calibri"/>
              <a:sym typeface="Calibri"/>
            </a:endParaRPr>
          </a:p>
        </p:txBody>
      </p:sp>
      <p:sp>
        <p:nvSpPr>
          <p:cNvPr id="159" name="Google Shape;159;p8"/>
          <p:cNvSpPr txBox="1"/>
          <p:nvPr/>
        </p:nvSpPr>
        <p:spPr>
          <a:xfrm>
            <a:off x="10284075" y="4823175"/>
            <a:ext cx="3267900" cy="16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400" u="sng">
                <a:solidFill>
                  <a:schemeClr val="dk1"/>
                </a:solidFill>
                <a:latin typeface="Calibri"/>
                <a:ea typeface="Calibri"/>
                <a:cs typeface="Calibri"/>
                <a:sym typeface="Calibri"/>
              </a:rPr>
              <a:t>Development Team</a:t>
            </a:r>
            <a:endParaRPr sz="2400" u="sng">
              <a:solidFill>
                <a:schemeClr val="dk1"/>
              </a:solidFill>
              <a:latin typeface="Calibri"/>
              <a:ea typeface="Calibri"/>
              <a:cs typeface="Calibri"/>
              <a:sym typeface="Calibri"/>
            </a:endParaRPr>
          </a:p>
          <a:p>
            <a:pPr indent="0" lvl="0" marL="0" rtl="0" algn="l">
              <a:spcBef>
                <a:spcPts val="0"/>
              </a:spcBef>
              <a:spcAft>
                <a:spcPts val="0"/>
              </a:spcAft>
              <a:buNone/>
            </a:pPr>
            <a:br>
              <a:rPr lang="es-ES" sz="2400">
                <a:solidFill>
                  <a:schemeClr val="dk1"/>
                </a:solidFill>
                <a:latin typeface="Calibri"/>
                <a:ea typeface="Calibri"/>
                <a:cs typeface="Calibri"/>
                <a:sym typeface="Calibri"/>
              </a:rPr>
            </a:br>
            <a:r>
              <a:rPr lang="es-ES" sz="2400">
                <a:solidFill>
                  <a:schemeClr val="dk1"/>
                </a:solidFill>
                <a:latin typeface="Calibri"/>
                <a:ea typeface="Calibri"/>
                <a:cs typeface="Calibri"/>
                <a:sym typeface="Calibri"/>
              </a:rPr>
              <a:t>Hugo Soto</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Desarrollo Técnico/Arquitec</a:t>
            </a:r>
            <a:r>
              <a:rPr b="1" lang="es-ES" sz="4800">
                <a:solidFill>
                  <a:srgbClr val="001D54"/>
                </a:solidFill>
              </a:rPr>
              <a:t>tura</a:t>
            </a:r>
            <a:endParaRPr/>
          </a:p>
        </p:txBody>
      </p:sp>
      <p:pic>
        <p:nvPicPr>
          <p:cNvPr id="165" name="Google Shape;165;p9"/>
          <p:cNvPicPr preferRelativeResize="0"/>
          <p:nvPr/>
        </p:nvPicPr>
        <p:blipFill>
          <a:blip r:embed="rId3">
            <a:alphaModFix/>
          </a:blip>
          <a:stretch>
            <a:fillRect/>
          </a:stretch>
        </p:blipFill>
        <p:spPr>
          <a:xfrm>
            <a:off x="58300" y="3797076"/>
            <a:ext cx="4232475" cy="2915900"/>
          </a:xfrm>
          <a:prstGeom prst="rect">
            <a:avLst/>
          </a:prstGeom>
          <a:noFill/>
          <a:ln>
            <a:noFill/>
          </a:ln>
        </p:spPr>
      </p:pic>
      <p:pic>
        <p:nvPicPr>
          <p:cNvPr id="166" name="Google Shape;166;p9"/>
          <p:cNvPicPr preferRelativeResize="0"/>
          <p:nvPr/>
        </p:nvPicPr>
        <p:blipFill>
          <a:blip r:embed="rId4">
            <a:alphaModFix/>
          </a:blip>
          <a:stretch>
            <a:fillRect/>
          </a:stretch>
        </p:blipFill>
        <p:spPr>
          <a:xfrm>
            <a:off x="5848500" y="3166725"/>
            <a:ext cx="6018218" cy="3385249"/>
          </a:xfrm>
          <a:prstGeom prst="rect">
            <a:avLst/>
          </a:prstGeom>
          <a:noFill/>
          <a:ln>
            <a:noFill/>
          </a:ln>
        </p:spPr>
      </p:pic>
      <p:sp>
        <p:nvSpPr>
          <p:cNvPr id="167" name="Google Shape;167;p9"/>
          <p:cNvSpPr/>
          <p:nvPr/>
        </p:nvSpPr>
        <p:spPr>
          <a:xfrm>
            <a:off x="5688150" y="2401825"/>
            <a:ext cx="6911700" cy="164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8" name="Google Shape;168;p9"/>
          <p:cNvPicPr preferRelativeResize="0"/>
          <p:nvPr/>
        </p:nvPicPr>
        <p:blipFill>
          <a:blip r:embed="rId5">
            <a:alphaModFix/>
          </a:blip>
          <a:stretch>
            <a:fillRect/>
          </a:stretch>
        </p:blipFill>
        <p:spPr>
          <a:xfrm>
            <a:off x="13060949" y="3005725"/>
            <a:ext cx="5562225" cy="3707244"/>
          </a:xfrm>
          <a:prstGeom prst="rect">
            <a:avLst/>
          </a:prstGeom>
          <a:noFill/>
          <a:ln>
            <a:noFill/>
          </a:ln>
        </p:spPr>
      </p:pic>
      <p:sp>
        <p:nvSpPr>
          <p:cNvPr id="169" name="Google Shape;169;p9"/>
          <p:cNvSpPr/>
          <p:nvPr/>
        </p:nvSpPr>
        <p:spPr>
          <a:xfrm>
            <a:off x="4290775" y="5016800"/>
            <a:ext cx="1741500" cy="786900"/>
          </a:xfrm>
          <a:prstGeom prst="lef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 name="Google Shape;170;p9"/>
          <p:cNvSpPr/>
          <p:nvPr/>
        </p:nvSpPr>
        <p:spPr>
          <a:xfrm>
            <a:off x="11801875" y="4861575"/>
            <a:ext cx="1741500" cy="786900"/>
          </a:xfrm>
          <a:prstGeom prst="lef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Estado actual del proyecto</a:t>
            </a:r>
            <a:endParaRPr/>
          </a:p>
        </p:txBody>
      </p:sp>
      <p:sp>
        <p:nvSpPr>
          <p:cNvPr id="176" name="Google Shape;176;p5"/>
          <p:cNvSpPr txBox="1"/>
          <p:nvPr/>
        </p:nvSpPr>
        <p:spPr>
          <a:xfrm>
            <a:off x="14313250" y="3210175"/>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Product Backlog.</a:t>
            </a:r>
            <a:endParaRPr sz="3200">
              <a:solidFill>
                <a:schemeClr val="dk1"/>
              </a:solidFill>
              <a:latin typeface="Calibri"/>
              <a:ea typeface="Calibri"/>
              <a:cs typeface="Calibri"/>
              <a:sym typeface="Calibri"/>
            </a:endParaRPr>
          </a:p>
        </p:txBody>
      </p:sp>
      <p:pic>
        <p:nvPicPr>
          <p:cNvPr id="177" name="Google Shape;177;p5" title="PB-ezgif.com-video-to-gif-converter.gif"/>
          <p:cNvPicPr preferRelativeResize="0"/>
          <p:nvPr/>
        </p:nvPicPr>
        <p:blipFill>
          <a:blip r:embed="rId3">
            <a:alphaModFix/>
          </a:blip>
          <a:stretch>
            <a:fillRect/>
          </a:stretch>
        </p:blipFill>
        <p:spPr>
          <a:xfrm>
            <a:off x="0" y="1641225"/>
            <a:ext cx="14097350" cy="864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aa6be204ec_0_33"/>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Estado actual del proyecto</a:t>
            </a:r>
            <a:endParaRPr/>
          </a:p>
        </p:txBody>
      </p:sp>
      <p:sp>
        <p:nvSpPr>
          <p:cNvPr id="183" name="Google Shape;183;g3aa6be204ec_0_33"/>
          <p:cNvSpPr txBox="1"/>
          <p:nvPr/>
        </p:nvSpPr>
        <p:spPr>
          <a:xfrm>
            <a:off x="14254600" y="3247350"/>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Historias de Usuarios</a:t>
            </a:r>
            <a:endParaRPr sz="3200">
              <a:solidFill>
                <a:schemeClr val="dk1"/>
              </a:solidFill>
              <a:latin typeface="Calibri"/>
              <a:ea typeface="Calibri"/>
              <a:cs typeface="Calibri"/>
              <a:sym typeface="Calibri"/>
            </a:endParaRPr>
          </a:p>
        </p:txBody>
      </p:sp>
      <p:pic>
        <p:nvPicPr>
          <p:cNvPr id="184" name="Google Shape;184;g3aa6be204ec_0_33"/>
          <p:cNvPicPr preferRelativeResize="0"/>
          <p:nvPr/>
        </p:nvPicPr>
        <p:blipFill>
          <a:blip r:embed="rId3">
            <a:alphaModFix/>
          </a:blip>
          <a:stretch>
            <a:fillRect/>
          </a:stretch>
        </p:blipFill>
        <p:spPr>
          <a:xfrm>
            <a:off x="1616325" y="1354182"/>
            <a:ext cx="10651912" cy="8932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Carla Manzano 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0x01010015ED6F46882F47419E8EA90B7B52D56C</vt:lpwstr>
  </property>
  <property fmtid="{D5CDD505-2E9C-101B-9397-08002B2CF9AE}" pid="3" name="MediaServiceImageTags">
    <vt:lpwstr/>
  </property>
  <property fmtid="{D5CDD505-2E9C-101B-9397-08002B2CF9AE}" pid="4" name="Order">
    <vt:r8>73400.0</vt:r8>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_ExtendedDescription">
    <vt:lpwstr/>
  </property>
</Properties>
</file>